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9" r:id="rId2"/>
    <p:sldId id="261" r:id="rId3"/>
    <p:sldId id="262" r:id="rId4"/>
    <p:sldId id="263" r:id="rId5"/>
    <p:sldId id="264" r:id="rId6"/>
    <p:sldId id="270" r:id="rId7"/>
    <p:sldId id="272" r:id="rId8"/>
    <p:sldId id="271" r:id="rId9"/>
    <p:sldId id="273" r:id="rId10"/>
    <p:sldId id="274" r:id="rId11"/>
    <p:sldId id="275" r:id="rId12"/>
    <p:sldId id="267" r:id="rId13"/>
  </p:sldIdLst>
  <p:sldSz cx="9144000" cy="5143500" type="screen16x9"/>
  <p:notesSz cx="6858000" cy="9144000"/>
  <p:embeddedFontLst>
    <p:embeddedFont>
      <p:font typeface="Gill Sans" panose="020B0604020202020204" charset="0"/>
      <p:regular r:id="rId15"/>
      <p:bold r:id="rId16"/>
    </p:embeddedFont>
    <p:embeddedFont>
      <p:font typeface="Livvic" pitchFamily="2" charset="0"/>
      <p:regular r:id="rId17"/>
      <p:bold r:id="rId18"/>
      <p:italic r:id="rId19"/>
      <p:boldItalic r:id="rId20"/>
    </p:embeddedFont>
    <p:embeddedFont>
      <p:font typeface="Nunito Sans" pitchFamily="2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Open Sans Light" panose="020B0306030504020204" pitchFamily="34" charset="0"/>
      <p:regular r:id="rId29"/>
      <p:italic r:id="rId30"/>
    </p:embeddedFont>
    <p:embeddedFont>
      <p:font typeface="Quattrocento Sans" panose="020B0502050000020003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53">
          <p15:clr>
            <a:srgbClr val="A4A3A4"/>
          </p15:clr>
        </p15:guide>
        <p15:guide id="2" pos="2857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jAa5nK/j4w8dfv7V8GfouH0xz4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32" y="1110"/>
      </p:cViewPr>
      <p:guideLst>
        <p:guide orient="horz" pos="105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viewProps" Target="view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e21e03950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gee21e03950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e21e03950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ee21e03950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e21e03950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ee21e03950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e21e0395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gee21e0395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e21e0395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ee21e0395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gular Pages">
  <p:cSld name="CUSTOM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8" name="Google Shape;18;p25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25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25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cxnSp>
        <p:nvCxnSpPr>
          <p:cNvPr id="21" name="Google Shape;21;p25"/>
          <p:cNvCxnSpPr/>
          <p:nvPr/>
        </p:nvCxnSpPr>
        <p:spPr>
          <a:xfrm>
            <a:off x="343000" y="727850"/>
            <a:ext cx="6860100" cy="0"/>
          </a:xfrm>
          <a:prstGeom prst="straightConnector1">
            <a:avLst/>
          </a:prstGeom>
          <a:noFill/>
          <a:ln w="9525" cap="flat" cmpd="sng">
            <a:solidFill>
              <a:srgbClr val="F7F7F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1">
  <p:cSld name="CUSTOM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6"/>
          <p:cNvSpPr/>
          <p:nvPr/>
        </p:nvSpPr>
        <p:spPr>
          <a:xfrm>
            <a:off x="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3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33" name="Google Shape;33;p26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4" name="Google Shape;34;p26"/>
          <p:cNvSpPr txBox="1">
            <a:spLocks noGrp="1"/>
          </p:cNvSpPr>
          <p:nvPr>
            <p:ph type="title"/>
          </p:nvPr>
        </p:nvSpPr>
        <p:spPr>
          <a:xfrm>
            <a:off x="481475" y="2651125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subTitle" idx="1"/>
          </p:nvPr>
        </p:nvSpPr>
        <p:spPr>
          <a:xfrm>
            <a:off x="517775" y="3243675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2">
  <p:cSld name="Section Title V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27"/>
          <p:cNvPicPr preferRelativeResize="0"/>
          <p:nvPr/>
        </p:nvPicPr>
        <p:blipFill rotWithShape="1">
          <a:blip r:embed="rId2">
            <a:alphaModFix/>
          </a:blip>
          <a:srcRect l="1709" t="6161" r="29" b="109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7"/>
          <p:cNvSpPr/>
          <p:nvPr/>
        </p:nvSpPr>
        <p:spPr>
          <a:xfrm rot="10800000">
            <a:off x="177810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588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" name="Google Shape;3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1_Content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8"/>
          <p:cNvSpPr txBox="1">
            <a:spLocks noGrp="1"/>
          </p:cNvSpPr>
          <p:nvPr>
            <p:ph type="body" idx="1"/>
          </p:nvPr>
        </p:nvSpPr>
        <p:spPr>
          <a:xfrm>
            <a:off x="330705" y="979084"/>
            <a:ext cx="8505600" cy="3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4" name="Google Shape;44;p28"/>
          <p:cNvSpPr txBox="1"/>
          <p:nvPr/>
        </p:nvSpPr>
        <p:spPr>
          <a:xfrm>
            <a:off x="3996344" y="4911749"/>
            <a:ext cx="1173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92929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" name="Google Shape;45;p28"/>
          <p:cNvSpPr txBox="1">
            <a:spLocks noGrp="1"/>
          </p:cNvSpPr>
          <p:nvPr>
            <p:ph type="body" idx="2"/>
          </p:nvPr>
        </p:nvSpPr>
        <p:spPr>
          <a:xfrm>
            <a:off x="330200" y="444898"/>
            <a:ext cx="6451500" cy="2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6" name="Google Shape;46;p28"/>
          <p:cNvSpPr/>
          <p:nvPr/>
        </p:nvSpPr>
        <p:spPr>
          <a:xfrm rot="1798898">
            <a:off x="841035" y="-863241"/>
            <a:ext cx="5742397" cy="3311475"/>
          </a:xfrm>
          <a:custGeom>
            <a:avLst/>
            <a:gdLst/>
            <a:ahLst/>
            <a:cxnLst/>
            <a:rect l="l" t="t" r="r" b="b"/>
            <a:pathLst>
              <a:path w="7652279" h="4412849" extrusionOk="0">
                <a:moveTo>
                  <a:pt x="0" y="4397261"/>
                </a:moveTo>
                <a:lnTo>
                  <a:pt x="7616279" y="0"/>
                </a:lnTo>
                <a:lnTo>
                  <a:pt x="7652279" y="0"/>
                </a:lnTo>
                <a:lnTo>
                  <a:pt x="9000" y="4412849"/>
                </a:lnTo>
                <a:lnTo>
                  <a:pt x="0" y="4397261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</p:spPr>
        <p:txBody>
          <a:bodyPr spcFirstLastPara="1" wrap="square" lIns="68550" tIns="67500" rIns="68550" bIns="675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1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7" name="Google Shape;47;p28"/>
          <p:cNvSpPr/>
          <p:nvPr/>
        </p:nvSpPr>
        <p:spPr>
          <a:xfrm>
            <a:off x="8330458" y="4692050"/>
            <a:ext cx="813828" cy="278111"/>
          </a:xfrm>
          <a:custGeom>
            <a:avLst/>
            <a:gdLst/>
            <a:ahLst/>
            <a:cxnLst/>
            <a:rect l="l" t="t" r="r" b="b"/>
            <a:pathLst>
              <a:path w="2009452" h="686693" extrusionOk="0">
                <a:moveTo>
                  <a:pt x="0" y="0"/>
                </a:moveTo>
                <a:lnTo>
                  <a:pt x="2009452" y="0"/>
                </a:lnTo>
                <a:lnTo>
                  <a:pt x="2009452" y="686693"/>
                </a:lnTo>
                <a:lnTo>
                  <a:pt x="396463" y="686693"/>
                </a:lnTo>
                <a:close/>
              </a:path>
            </a:pathLst>
          </a:custGeom>
          <a:solidFill>
            <a:srgbClr val="434645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8639098" y="4732908"/>
            <a:ext cx="3933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49" name="Google Shape;4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60599" y="4831681"/>
            <a:ext cx="2524709" cy="9800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5">
                <a:lumMod val="6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pic>
        <p:nvPicPr>
          <p:cNvPr id="9" name="Google Shape;9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09151" y="173080"/>
            <a:ext cx="462735" cy="4627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1" name="Google Shape;11;p22"/>
          <p:cNvSpPr/>
          <p:nvPr/>
        </p:nvSpPr>
        <p:spPr>
          <a:xfrm>
            <a:off x="-158950" y="4898066"/>
            <a:ext cx="4731000" cy="2955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de-DE" sz="10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TechLabs Düsseldorf | GROUP XY</a:t>
            </a: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2" name="Google Shape;12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59596" y="173080"/>
            <a:ext cx="464401" cy="4644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DD8A87-8D0D-47A6-8ED9-73FDB849B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511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9135AA-0796-46B9-B8D6-4BC19328F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501" y="1927306"/>
            <a:ext cx="2945220" cy="29105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81497-72EE-471C-9C74-B64AE6D24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20600" cy="361800"/>
          </a:xfrm>
        </p:spPr>
        <p:txBody>
          <a:bodyPr/>
          <a:lstStyle/>
          <a:p>
            <a:r>
              <a:rPr lang="en-GB" dirty="0"/>
              <a:t>The Muggle Sorting Hat – Group 7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7887A-053E-426B-8A70-951C2B7DE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0912" y="-1146315"/>
            <a:ext cx="4408101" cy="361800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0EBCD-2929-4D1F-A98B-939924BC4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930" y="2012720"/>
            <a:ext cx="2773572" cy="273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58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4AFF28-35DE-422A-ADF5-F9C8C7C126F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E5E2C459-CF4B-446A-9C9B-66D523BD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</a:t>
            </a:r>
            <a:endParaRPr lang="en-GB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33CE13F-F640-480D-8B17-D701D576A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5D80F7-F12E-4A64-A552-C84395F7F8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10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4982E9-93D5-400E-8A5D-127F6E195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505" y="268140"/>
            <a:ext cx="3591517" cy="234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9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44E106-F0EB-42C8-AAB4-EF3373155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1560788-267A-44A9-845D-78F326067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5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43E5B44-124C-41E9-AE01-A91639C98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ABB7BE-4EA5-42C1-887D-4BAE2F9D96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9578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e21e03950_0_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158" name="Google Shape;158;gee21e03950_0_26"/>
          <p:cNvSpPr txBox="1">
            <a:spLocks noGrp="1"/>
          </p:cNvSpPr>
          <p:nvPr>
            <p:ph type="title"/>
          </p:nvPr>
        </p:nvSpPr>
        <p:spPr>
          <a:xfrm>
            <a:off x="481475" y="2389587"/>
            <a:ext cx="70563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-GB" dirty="0"/>
              <a:t>Thank you for listening to our presentation</a:t>
            </a:r>
            <a:endParaRPr dirty="0"/>
          </a:p>
        </p:txBody>
      </p:sp>
      <p:sp>
        <p:nvSpPr>
          <p:cNvPr id="159" name="Google Shape;159;gee21e03950_0_26"/>
          <p:cNvSpPr txBox="1">
            <a:spLocks noGrp="1"/>
          </p:cNvSpPr>
          <p:nvPr>
            <p:ph type="subTitle" idx="1"/>
          </p:nvPr>
        </p:nvSpPr>
        <p:spPr>
          <a:xfrm>
            <a:off x="481475" y="3620663"/>
            <a:ext cx="73287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Does anyone have any questions?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e21e03950_0_357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2</a:t>
            </a:fld>
            <a:endParaRPr/>
          </a:p>
        </p:txBody>
      </p:sp>
      <p:sp>
        <p:nvSpPr>
          <p:cNvPr id="100" name="Google Shape;100;gee21e03950_0_35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Idea &amp; Project Outline</a:t>
            </a:r>
            <a:endParaRPr/>
          </a:p>
        </p:txBody>
      </p:sp>
      <p:sp>
        <p:nvSpPr>
          <p:cNvPr id="101" name="Google Shape;101;gee21e03950_0_357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  <p:sp>
        <p:nvSpPr>
          <p:cNvPr id="7" name="Google Shape;106;gee21e03950_0_365">
            <a:extLst>
              <a:ext uri="{FF2B5EF4-FFF2-40B4-BE49-F238E27FC236}">
                <a16:creationId xmlns:a16="http://schemas.microsoft.com/office/drawing/2014/main" id="{683EA8EE-D35D-4A47-8B36-0DBC1C12AFA6}"/>
              </a:ext>
            </a:extLst>
          </p:cNvPr>
          <p:cNvSpPr txBox="1"/>
          <p:nvPr/>
        </p:nvSpPr>
        <p:spPr>
          <a:xfrm>
            <a:off x="434100" y="1056050"/>
            <a:ext cx="8149800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Our inspiration for our project was a team member’s mother 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Create classes</a:t>
            </a:r>
            <a:endParaRPr lang="en-GB" dirty="0">
              <a:latin typeface="Livvic"/>
              <a:ea typeface="Livvic"/>
              <a:cs typeface="Livvic"/>
              <a:sym typeface="Livvic"/>
            </a:endParaRP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Creating a dataset and grouping students with clustering – scikit learn, </a:t>
            </a:r>
            <a:r>
              <a:rPr lang="en-GB" dirty="0" err="1">
                <a:latin typeface="Livvic"/>
                <a:ea typeface="Livvic"/>
                <a:cs typeface="Livvic"/>
                <a:sym typeface="Livvic"/>
              </a:rPr>
              <a:t>NetworkX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, Streamlit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 Clustering alone was not going to be sufficient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Creating dataset (3 to 4 weeks)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forming the groups (5 weeks)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coding and integrating the personality test (4 weeks of coding – prep-work of months before coding)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 creating a workable GUI prototype (3 weeks)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C17311-7DC0-4727-97D4-A69C12309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521" y="321125"/>
            <a:ext cx="3353574" cy="447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e21e03950_0_365"/>
          <p:cNvSpPr txBox="1"/>
          <p:nvPr/>
        </p:nvSpPr>
        <p:spPr>
          <a:xfrm>
            <a:off x="434100" y="1056050"/>
            <a:ext cx="81498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Dataset creation, grouping the students, integration of the personality test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Getting started and finding a way to group the classes 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Through the guidance of our mentor, and our brainstorming sessions</a:t>
            </a:r>
            <a:endParaRPr lang="en-GB" dirty="0"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-&gt;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Excellent expertise, going above and beyond 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07" name="Google Shape;107;gee21e03950_0_365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  <p:sp>
        <p:nvSpPr>
          <p:cNvPr id="108" name="Google Shape;108;gee21e03950_0_36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Problems &amp; Solutions</a:t>
            </a:r>
            <a:endParaRPr/>
          </a:p>
        </p:txBody>
      </p:sp>
      <p:sp>
        <p:nvSpPr>
          <p:cNvPr id="109" name="Google Shape;109;gee21e03950_0_365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3CB16F-D3D3-4657-B113-7D255FE94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598" y="782843"/>
            <a:ext cx="5572903" cy="3934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D4D019-F9F9-4C22-A0C4-656ADA8C0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878" y="709062"/>
            <a:ext cx="3130414" cy="1094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F33ECE-241C-4F90-9E23-32CD79EA5C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853" y="3247476"/>
            <a:ext cx="3604438" cy="11131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4364F6-A712-4D5C-BB9A-495A4FBE90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1710" y="1738086"/>
            <a:ext cx="3114581" cy="1519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e21e03950_0_373"/>
          <p:cNvSpPr txBox="1"/>
          <p:nvPr/>
        </p:nvSpPr>
        <p:spPr>
          <a:xfrm>
            <a:off x="434100" y="1056050"/>
            <a:ext cx="81498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Stress management, 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collaboration through </a:t>
            </a:r>
            <a:r>
              <a:rPr lang="en-GB" dirty="0" err="1">
                <a:latin typeface="Livvic"/>
                <a:ea typeface="Livvic"/>
                <a:cs typeface="Livvic"/>
                <a:sym typeface="Livvic"/>
              </a:rPr>
              <a:t>Github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 – a first for us, 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time management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Use additional sources and resources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Hands-on coding and troubleshooting experience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Exceede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d our expectations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15" name="Google Shape;115;gee21e03950_0_373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4</a:t>
            </a:fld>
            <a:endParaRPr/>
          </a:p>
        </p:txBody>
      </p:sp>
      <p:sp>
        <p:nvSpPr>
          <p:cNvPr id="116" name="Google Shape;116;gee21e03950_0_37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Learnings</a:t>
            </a:r>
            <a:endParaRPr/>
          </a:p>
        </p:txBody>
      </p:sp>
      <p:sp>
        <p:nvSpPr>
          <p:cNvPr id="117" name="Google Shape;117;gee21e03950_0_373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e21e03950_0_381"/>
          <p:cNvSpPr txBox="1"/>
          <p:nvPr/>
        </p:nvSpPr>
        <p:spPr>
          <a:xfrm>
            <a:off x="434100" y="1056050"/>
            <a:ext cx="81498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Our algorithm successfully creates new classes for the teachers. We also confirmed that the classes were as 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diverse as possible. Furthermore, w</a:t>
            </a: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 were able to creat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e a workable prototype of our algorithm with streamlit: </a:t>
            </a:r>
          </a:p>
          <a:p>
            <a:pPr marL="13970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GB" sz="14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Livvic"/>
                <a:ea typeface="Livvic"/>
                <a:cs typeface="Livvic"/>
                <a:sym typeface="Livvic"/>
              </a:rPr>
              <a:t>[ADD Lea’s prototype here]</a:t>
            </a:r>
          </a:p>
          <a:p>
            <a:pPr marL="13970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GB" dirty="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3" name="Google Shape;123;gee21e03950_0_381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5</a:t>
            </a:fld>
            <a:endParaRPr/>
          </a:p>
        </p:txBody>
      </p:sp>
      <p:sp>
        <p:nvSpPr>
          <p:cNvPr id="124" name="Google Shape;124;gee21e03950_0_38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Demo</a:t>
            </a:r>
            <a:endParaRPr dirty="0"/>
          </a:p>
        </p:txBody>
      </p:sp>
      <p:sp>
        <p:nvSpPr>
          <p:cNvPr id="125" name="Google Shape;125;gee21e03950_0_381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A71657E-489D-4015-893D-51FB3FCA4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Vision board 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30AF4A4-AE45-4910-B24D-57874A1B7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Muggle Sorting Hat – Group 7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7EAF98-BAF6-491A-AD55-D918FBF6E5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6</a:t>
            </a:fld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7DBB0-A7EA-4FB9-BF55-330AD2C0BF9D}"/>
              </a:ext>
            </a:extLst>
          </p:cNvPr>
          <p:cNvSpPr txBox="1"/>
          <p:nvPr/>
        </p:nvSpPr>
        <p:spPr>
          <a:xfrm>
            <a:off x="531628" y="946005"/>
            <a:ext cx="551829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Bonus! </a:t>
            </a:r>
            <a:r>
              <a:rPr lang="en-GB" sz="3600" dirty="0">
                <a:latin typeface="Livvic"/>
                <a:ea typeface="Livvic"/>
                <a:cs typeface="Livvic"/>
                <a:sym typeface="Livvic"/>
              </a:rPr>
              <a:t>We actually created a visual idea of what our completed app could look like</a:t>
            </a:r>
            <a:endParaRPr lang="en-GB" sz="36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8175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B72F15A-48B6-408B-9AAA-18519F209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Bonus Content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FF3E819-5582-4665-8F24-3F3FCC055C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B57CF9-DA9A-4352-8E1C-7B9022C7F4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7136A7-8508-4BCD-A972-79B364F4E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788698"/>
            <a:ext cx="6434565" cy="40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1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F51507-9A43-4FAD-870E-B94A1FB00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BFE7E2C-C990-40BE-8E51-E1DC30C6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5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Content!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134CF49-DDA0-4D00-82DC-5129B235C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7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201612-E442-4134-A100-BFD9691A5F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68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3C774A-0653-457C-939D-3C1D4B25D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3A4D452-CF41-414E-936F-D1920443D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77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F4DADA2-84A1-4D03-98CC-4AA21A39C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3917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1CE63-7F96-4980-A1CD-F2D081F802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584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341</Words>
  <Application>Microsoft Office PowerPoint</Application>
  <PresentationFormat>On-screen Show (16:9)</PresentationFormat>
  <Paragraphs>51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Livvic</vt:lpstr>
      <vt:lpstr>Open Sans</vt:lpstr>
      <vt:lpstr>Gill Sans</vt:lpstr>
      <vt:lpstr>Open Sans Light</vt:lpstr>
      <vt:lpstr>Arial</vt:lpstr>
      <vt:lpstr>Quattrocento Sans</vt:lpstr>
      <vt:lpstr>Nunito Sans</vt:lpstr>
      <vt:lpstr>Simple Light</vt:lpstr>
      <vt:lpstr>The Muggle Sorting Hat – Group 7 </vt:lpstr>
      <vt:lpstr>Idea &amp; Project Outline</vt:lpstr>
      <vt:lpstr>Problems &amp; Solutions</vt:lpstr>
      <vt:lpstr>Learnings</vt:lpstr>
      <vt:lpstr>Demo</vt:lpstr>
      <vt:lpstr>Vision board </vt:lpstr>
      <vt:lpstr>Bonus Content</vt:lpstr>
      <vt:lpstr>Bonus Content! </vt:lpstr>
      <vt:lpstr>Bonus Content</vt:lpstr>
      <vt:lpstr>Bonus Content</vt:lpstr>
      <vt:lpstr>Bonus Content </vt:lpstr>
      <vt:lpstr>Thank you for listening to our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Johanna Betteray</dc:creator>
  <cp:lastModifiedBy>Sam Saur</cp:lastModifiedBy>
  <cp:revision>9</cp:revision>
  <dcterms:modified xsi:type="dcterms:W3CDTF">2022-03-12T21:14:14Z</dcterms:modified>
</cp:coreProperties>
</file>